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Interphases" charset="1" panose="02000503020000020004"/>
      <p:regular r:id="rId19"/>
    </p:embeddedFont>
    <p:embeddedFont>
      <p:font typeface="Montserrat Semi-Bold" charset="1" panose="00000700000000000000"/>
      <p:regular r:id="rId20"/>
    </p:embeddedFont>
    <p:embeddedFont>
      <p:font typeface="TT Interphases Bold" charset="1" panose="020008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gif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gif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gif" Type="http://schemas.openxmlformats.org/officeDocument/2006/relationships/image"/><Relationship Id="rId17" Target="../media/image22.gif" Type="http://schemas.openxmlformats.org/officeDocument/2006/relationships/image"/><Relationship Id="rId18" Target="../media/image23.gif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gif" Type="http://schemas.openxmlformats.org/officeDocument/2006/relationships/image"/><Relationship Id="rId6" Target="../media/image11.gif" Type="http://schemas.openxmlformats.org/officeDocument/2006/relationships/image"/><Relationship Id="rId7" Target="../media/image12.gif" Type="http://schemas.openxmlformats.org/officeDocument/2006/relationships/image"/><Relationship Id="rId8" Target="../media/image13.gif" Type="http://schemas.openxmlformats.org/officeDocument/2006/relationships/image"/><Relationship Id="rId9" Target="../media/image1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8068" y="1028700"/>
            <a:ext cx="7571232" cy="8229600"/>
          </a:xfrm>
          <a:custGeom>
            <a:avLst/>
            <a:gdLst/>
            <a:ahLst/>
            <a:cxnLst/>
            <a:rect r="r" b="b" t="t" l="l"/>
            <a:pathLst>
              <a:path h="8229600" w="7571232">
                <a:moveTo>
                  <a:pt x="0" y="0"/>
                </a:moveTo>
                <a:lnTo>
                  <a:pt x="7571232" y="0"/>
                </a:lnTo>
                <a:lnTo>
                  <a:pt x="75712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12167"/>
            <a:ext cx="7659445" cy="286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0"/>
              </a:lnSpc>
            </a:pPr>
            <a:r>
              <a:rPr lang="en-US" sz="12334" spc="-6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409358" y="3214267"/>
            <a:ext cx="1543050" cy="1543050"/>
          </a:xfrm>
          <a:custGeom>
            <a:avLst/>
            <a:gdLst/>
            <a:ahLst/>
            <a:cxnLst/>
            <a:rect r="r" b="b" t="t" l="l"/>
            <a:pathLst>
              <a:path h="1543050" w="1543050">
                <a:moveTo>
                  <a:pt x="0" y="0"/>
                </a:moveTo>
                <a:lnTo>
                  <a:pt x="1543050" y="0"/>
                </a:lnTo>
                <a:lnTo>
                  <a:pt x="154305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9518" y="2729437"/>
            <a:ext cx="8921336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 Function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94740"/>
            <a:ext cx="16230600" cy="372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Fungsi kerugian (cost function) yang digunakan adalah Binary Cross-Entropy atau sering disebut juga Log Loss. Fungsi ini mengukur seberapa jauh probabilitas yang diprediksi model berbeda dari label sebenarnya.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Jika model memprediksi probabilitas yang tinggi untuk kelas yang benar → nilai loss kecil.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Jika model sangat yakin tetapi salah (misalnya memprediksi 0.99 padahal labelnya 0) → nilai loss sangat besar.</a:t>
            </a:r>
          </a:p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Selama proses training, Logistic Regression akan menyesuaikan parameter w dan b untuk meminimalkan nilai cost function pada seluruh data training.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10854" y="551833"/>
            <a:ext cx="7148446" cy="4185090"/>
          </a:xfrm>
          <a:custGeom>
            <a:avLst/>
            <a:gdLst/>
            <a:ahLst/>
            <a:cxnLst/>
            <a:rect r="r" b="b" t="t" l="l"/>
            <a:pathLst>
              <a:path h="4185090" w="7148446">
                <a:moveTo>
                  <a:pt x="0" y="0"/>
                </a:moveTo>
                <a:lnTo>
                  <a:pt x="7148446" y="0"/>
                </a:lnTo>
                <a:lnTo>
                  <a:pt x="7148446" y="4185090"/>
                </a:lnTo>
                <a:lnTo>
                  <a:pt x="0" y="418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9064" y="1104976"/>
            <a:ext cx="5383129" cy="3151577"/>
          </a:xfrm>
          <a:custGeom>
            <a:avLst/>
            <a:gdLst/>
            <a:ahLst/>
            <a:cxnLst/>
            <a:rect r="r" b="b" t="t" l="l"/>
            <a:pathLst>
              <a:path h="3151577" w="5383129">
                <a:moveTo>
                  <a:pt x="0" y="0"/>
                </a:moveTo>
                <a:lnTo>
                  <a:pt x="5383129" y="0"/>
                </a:lnTo>
                <a:lnTo>
                  <a:pt x="5383129" y="3151577"/>
                </a:lnTo>
                <a:lnTo>
                  <a:pt x="0" y="3151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0135" y="4422335"/>
            <a:ext cx="12100799" cy="2065990"/>
          </a:xfrm>
          <a:custGeom>
            <a:avLst/>
            <a:gdLst/>
            <a:ahLst/>
            <a:cxnLst/>
            <a:rect r="r" b="b" t="t" l="l"/>
            <a:pathLst>
              <a:path h="2065990" w="12100799">
                <a:moveTo>
                  <a:pt x="0" y="0"/>
                </a:moveTo>
                <a:lnTo>
                  <a:pt x="12100799" y="0"/>
                </a:lnTo>
                <a:lnTo>
                  <a:pt x="12100799" y="2065990"/>
                </a:lnTo>
                <a:lnTo>
                  <a:pt x="0" y="206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9418" y="1861539"/>
            <a:ext cx="8921336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Rumus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418" y="3201921"/>
            <a:ext cx="8921336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 Function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21034"/>
            <a:ext cx="16230600" cy="212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J(θ) = nilai cost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untuk parameter θ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θ =  berisi w dan b (koefisien + intercept)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 = jumlah data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hθ(x(i))  = hipotesis (probabilitas dari logistic regression)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84313"/>
            <a:ext cx="7434401" cy="4636363"/>
          </a:xfrm>
          <a:custGeom>
            <a:avLst/>
            <a:gdLst/>
            <a:ahLst/>
            <a:cxnLst/>
            <a:rect r="r" b="b" t="t" l="l"/>
            <a:pathLst>
              <a:path h="4636363" w="7434401">
                <a:moveTo>
                  <a:pt x="0" y="0"/>
                </a:moveTo>
                <a:lnTo>
                  <a:pt x="7434401" y="0"/>
                </a:lnTo>
                <a:lnTo>
                  <a:pt x="7434401" y="4636363"/>
                </a:lnTo>
                <a:lnTo>
                  <a:pt x="0" y="463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89030" y="7814853"/>
            <a:ext cx="735454" cy="437261"/>
          </a:xfrm>
          <a:custGeom>
            <a:avLst/>
            <a:gdLst/>
            <a:ahLst/>
            <a:cxnLst/>
            <a:rect r="r" b="b" t="t" l="l"/>
            <a:pathLst>
              <a:path h="437261" w="735454">
                <a:moveTo>
                  <a:pt x="0" y="0"/>
                </a:moveTo>
                <a:lnTo>
                  <a:pt x="735455" y="0"/>
                </a:lnTo>
                <a:lnTo>
                  <a:pt x="735455" y="437261"/>
                </a:lnTo>
                <a:lnTo>
                  <a:pt x="0" y="43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30412"/>
            <a:ext cx="8360576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Kesimpulan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39225" y="1152268"/>
            <a:ext cx="8535505" cy="808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Logistic Regression adalah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algori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tma klasifikasi biner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yang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memodelkan probabilitas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suatu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masuk ke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kelas positif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menggunakan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fungsi sigmoid dan kombinasi linear fitur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dengan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optimasi melalui Binary Cross-Entropy.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Pada studi NHANES 2013–2014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algoritma ini digunakan untuk memprediksi apakah responden termasuk kategori senior atau non-senior berdasarkan variabel kesehatan dan demografis seperti jenis kelamin, aktivitas fisik, BMI, glukosa darah, status diabetes, dan insulin.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Secara keseluruhan, Logistic Regression cocok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untuk masalah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klasifikasi biner dengan hubungan fitur–target yang cenderung linear dan ketika interpretasi model menjadi prioritas. Namun, untuk pola data yang lebih kompleks atau non-linear, metode seperti Random Forest atau Neural Network biasanya memberikan hasil yang lebih baik.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9665" y="1028700"/>
            <a:ext cx="8259635" cy="8229600"/>
          </a:xfrm>
          <a:custGeom>
            <a:avLst/>
            <a:gdLst/>
            <a:ahLst/>
            <a:cxnLst/>
            <a:rect r="r" b="b" t="t" l="l"/>
            <a:pathLst>
              <a:path h="8229600" w="8259635">
                <a:moveTo>
                  <a:pt x="0" y="0"/>
                </a:moveTo>
                <a:lnTo>
                  <a:pt x="8259635" y="0"/>
                </a:lnTo>
                <a:lnTo>
                  <a:pt x="8259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718033"/>
            <a:ext cx="228600" cy="2286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00357"/>
            <a:ext cx="8332616" cy="174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4"/>
              </a:lnSpc>
            </a:pPr>
            <a:r>
              <a:rPr lang="en-US" sz="14395" spc="-70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6219" y="7708508"/>
            <a:ext cx="3628789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Kelompok 1 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19" y="8991981"/>
            <a:ext cx="3011896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Politeknik Negeri Madiun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6219" y="8350245"/>
            <a:ext cx="3628789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Teknologi Rekayasa Perangkat Lunak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8373867"/>
            <a:ext cx="228600" cy="228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79E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9029700"/>
            <a:ext cx="228600" cy="2286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4347" y="3375518"/>
            <a:ext cx="3230095" cy="3975502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4855" t="-44456" r="-19848" b="-50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48002" y="3375518"/>
            <a:ext cx="3230095" cy="3975502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3"/>
              <a:stretch>
                <a:fillRect l="-14073" t="-44779" r="-16161" b="-433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17686" y="3375518"/>
            <a:ext cx="3230095" cy="3975502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17835" t="-38030" r="-9300" b="-45609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5188" b="3973"/>
          <a:stretch>
            <a:fillRect/>
          </a:stretch>
        </p:blipFill>
        <p:spPr>
          <a:xfrm flipH="false" flipV="false" rot="0">
            <a:off x="3716528" y="6259515"/>
            <a:ext cx="991477" cy="10915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32628"/>
          <a:stretch>
            <a:fillRect/>
          </a:stretch>
        </p:blipFill>
        <p:spPr>
          <a:xfrm flipH="true" flipV="false" rot="0">
            <a:off x="12473548" y="6329233"/>
            <a:ext cx="1471144" cy="102178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6729466" y="1381673"/>
            <a:ext cx="1524011" cy="119380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29943"/>
          <a:stretch>
            <a:fillRect/>
          </a:stretch>
        </p:blipFill>
        <p:spPr>
          <a:xfrm flipH="false" flipV="false" rot="0">
            <a:off x="14562553" y="6235052"/>
            <a:ext cx="1576823" cy="11102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877672" y="4238639"/>
            <a:ext cx="676931" cy="96704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378021" y="3741379"/>
            <a:ext cx="1389187" cy="65291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1239100">
            <a:off x="3681380" y="3533222"/>
            <a:ext cx="1358630" cy="1035905"/>
          </a:xfrm>
          <a:custGeom>
            <a:avLst/>
            <a:gdLst/>
            <a:ahLst/>
            <a:cxnLst/>
            <a:rect r="r" b="b" t="t" l="l"/>
            <a:pathLst>
              <a:path h="1035905" w="1358630">
                <a:moveTo>
                  <a:pt x="0" y="498340"/>
                </a:moveTo>
                <a:lnTo>
                  <a:pt x="1119291" y="0"/>
                </a:lnTo>
                <a:lnTo>
                  <a:pt x="1358630" y="537565"/>
                </a:lnTo>
                <a:lnTo>
                  <a:pt x="239340" y="1035905"/>
                </a:lnTo>
                <a:lnTo>
                  <a:pt x="0" y="49834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63" t="0" r="0" b="-10267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863898" y="4517352"/>
            <a:ext cx="622949" cy="53885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7663847" y="5001389"/>
            <a:ext cx="622949" cy="53885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4970329" y="5205684"/>
            <a:ext cx="618389" cy="1344325"/>
          </a:xfrm>
          <a:custGeom>
            <a:avLst/>
            <a:gdLst/>
            <a:ahLst/>
            <a:cxnLst/>
            <a:rect r="r" b="b" t="t" l="l"/>
            <a:pathLst>
              <a:path h="1344325" w="618389">
                <a:moveTo>
                  <a:pt x="0" y="0"/>
                </a:moveTo>
                <a:lnTo>
                  <a:pt x="618390" y="0"/>
                </a:lnTo>
                <a:lnTo>
                  <a:pt x="618390" y="1344325"/>
                </a:lnTo>
                <a:lnTo>
                  <a:pt x="0" y="1344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rcRect l="11167" t="0" r="0" b="25670"/>
          <a:stretch>
            <a:fillRect/>
          </a:stretch>
        </p:blipFill>
        <p:spPr>
          <a:xfrm flipH="false" flipV="false" rot="1110078">
            <a:off x="3849629" y="3289094"/>
            <a:ext cx="2206064" cy="186454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440967" y="966516"/>
            <a:ext cx="1776209" cy="121670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1162552">
            <a:off x="2806792" y="3316085"/>
            <a:ext cx="832619" cy="81118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988735" y="7404627"/>
            <a:ext cx="2487996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DIONESYUS DIVO CRISTA MARVINO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9736" y="1393893"/>
            <a:ext cx="9596764" cy="160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b="true" sz="936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4347" y="7404627"/>
            <a:ext cx="3230095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298" b="true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BALQIS AMANDA PUTRI </a:t>
            </a:r>
          </a:p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HAMBALI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31483" y="7404627"/>
            <a:ext cx="2263133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CANTIKKA MAY ARISTIANTI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77338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53683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47022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974" y="3147267"/>
            <a:ext cx="6629326" cy="6111033"/>
          </a:xfrm>
          <a:custGeom>
            <a:avLst/>
            <a:gdLst/>
            <a:ahLst/>
            <a:cxnLst/>
            <a:rect r="r" b="b" t="t" l="l"/>
            <a:pathLst>
              <a:path h="6111033" w="6629326">
                <a:moveTo>
                  <a:pt x="0" y="0"/>
                </a:moveTo>
                <a:lnTo>
                  <a:pt x="6629326" y="0"/>
                </a:lnTo>
                <a:lnTo>
                  <a:pt x="6629326" y="6111033"/>
                </a:lnTo>
                <a:lnTo>
                  <a:pt x="0" y="611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130731" y="-184836"/>
            <a:ext cx="969594" cy="3396666"/>
          </a:xfrm>
          <a:custGeom>
            <a:avLst/>
            <a:gdLst/>
            <a:ahLst/>
            <a:cxnLst/>
            <a:rect r="r" b="b" t="t" l="l"/>
            <a:pathLst>
              <a:path h="3396666" w="969594">
                <a:moveTo>
                  <a:pt x="0" y="0"/>
                </a:moveTo>
                <a:lnTo>
                  <a:pt x="969594" y="0"/>
                </a:lnTo>
                <a:lnTo>
                  <a:pt x="969594" y="3396666"/>
                </a:lnTo>
                <a:lnTo>
                  <a:pt x="0" y="3396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45451"/>
            <a:ext cx="9601274" cy="202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Apa itu Logistic Regression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71705"/>
            <a:ext cx="9233082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adalah sebuah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metode statistik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yang digunakan untuk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memprediksi probabilitas suatu kejadian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yang memiliki dua kategori, seperti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ya/tidak atau 0/1.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Model ini termasuk ke dalam keluarga Generalized Linear Model (GLM) 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dan sering digunakan karena sederhana, cepat, dan mudah dijelaskan kepada pengguna non-teknis.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3900" y="3506416"/>
            <a:ext cx="6730928" cy="5751884"/>
          </a:xfrm>
          <a:custGeom>
            <a:avLst/>
            <a:gdLst/>
            <a:ahLst/>
            <a:cxnLst/>
            <a:rect r="r" b="b" t="t" l="l"/>
            <a:pathLst>
              <a:path h="5751884" w="6730928">
                <a:moveTo>
                  <a:pt x="0" y="0"/>
                </a:moveTo>
                <a:lnTo>
                  <a:pt x="6730928" y="0"/>
                </a:lnTo>
                <a:lnTo>
                  <a:pt x="6730928" y="5751884"/>
                </a:lnTo>
                <a:lnTo>
                  <a:pt x="0" y="575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70894" y="1035790"/>
            <a:ext cx="9633250" cy="299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digunakan untuk apa?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59628" y="4159692"/>
            <a:ext cx="9720468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digunakan untuk 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enyelesaikan masalah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klasifikasi biner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misalnya memprediksi apakah pasien mengalami penyakit tertentu, apakah pelanggan akan berhenti menggunakan layanan, atau apakah suatu transaksi merupakan fraud.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Jika digunakan untuk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klasifikasi multi-kelas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harus menggunakan pendekatan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One-vs-Rest / All.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Model ini akan bermanfaat ketika tujuan utama adalah menghitung probabilitas dan memahami faktor apa yang paling berpengaruh terhadap suatu keputusan.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822619" y="1028700"/>
            <a:ext cx="436681" cy="339023"/>
          </a:xfrm>
          <a:custGeom>
            <a:avLst/>
            <a:gdLst/>
            <a:ahLst/>
            <a:cxnLst/>
            <a:rect r="r" b="b" t="t" l="l"/>
            <a:pathLst>
              <a:path h="339023" w="436681">
                <a:moveTo>
                  <a:pt x="436681" y="339023"/>
                </a:moveTo>
                <a:lnTo>
                  <a:pt x="0" y="339023"/>
                </a:lnTo>
                <a:lnTo>
                  <a:pt x="0" y="0"/>
                </a:lnTo>
                <a:lnTo>
                  <a:pt x="436681" y="0"/>
                </a:lnTo>
                <a:lnTo>
                  <a:pt x="436681" y="33902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4939" y="247744"/>
            <a:ext cx="5854839" cy="4428387"/>
          </a:xfrm>
          <a:custGeom>
            <a:avLst/>
            <a:gdLst/>
            <a:ahLst/>
            <a:cxnLst/>
            <a:rect r="r" b="b" t="t" l="l"/>
            <a:pathLst>
              <a:path h="4428387" w="5854839">
                <a:moveTo>
                  <a:pt x="0" y="0"/>
                </a:moveTo>
                <a:lnTo>
                  <a:pt x="5854839" y="0"/>
                </a:lnTo>
                <a:lnTo>
                  <a:pt x="5854839" y="4428387"/>
                </a:lnTo>
                <a:lnTo>
                  <a:pt x="0" y="4428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9418" y="2227393"/>
            <a:ext cx="9010527" cy="202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Kapan Digunakan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04706"/>
            <a:ext cx="16475985" cy="501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Masalah klasifikasi biner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Contoh: sehat vs sakit, churn vs tidak churn, senior vs non-senior, spam vs non-spam.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Hubungan fitur dan target relatif linear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Perubahan fitur punya pengaruh yang kira-kira “searah” dan tidak terlalu kompleks terhadap peluang kelas.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Butuh model yang mudah dijelaskan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Koefisien bisa diinterpretasi : naiknya suatu fitur menaikkan atau menurunkan peluang masuk kelas positif.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tidak terlalu besar dan tidak terlalu kompleks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cepat dilatih dan efisien untuk dataset kecil–menengah.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Ingin mendapatkan probabilitas, bukan hanya label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Output berupa probabilitas (misal: 0.8 → 80% peluang kelas 1), berguna untuk keputusan berbasis ambang (threshold).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4394" y="4448100"/>
            <a:ext cx="6284531" cy="5838900"/>
          </a:xfrm>
          <a:custGeom>
            <a:avLst/>
            <a:gdLst/>
            <a:ahLst/>
            <a:cxnLst/>
            <a:rect r="r" b="b" t="t" l="l"/>
            <a:pathLst>
              <a:path h="5838900" w="6284531">
                <a:moveTo>
                  <a:pt x="0" y="0"/>
                </a:moveTo>
                <a:lnTo>
                  <a:pt x="6284531" y="0"/>
                </a:lnTo>
                <a:lnTo>
                  <a:pt x="6284531" y="5838900"/>
                </a:lnTo>
                <a:lnTo>
                  <a:pt x="0" y="583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53343" y="851266"/>
            <a:ext cx="11901471" cy="9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8000" spc="-39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Kelebihan dan Kekurangan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53343" y="2208922"/>
            <a:ext cx="11252325" cy="389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-107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Kelebihan Logistic Regression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Sederhana dan mudah diinterpretasi, Cocok untuk laporan, skripsi, dan kasus yang butuh penjelasan yang jelas ke non-teknis.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Cepat dan efisien, Waktu training cepat, tidak butuh resource besar.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Memberikan probabilitas, Bisa dipakai untuk ranking risiko atau pengambilan keputusan berbasis threshold.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Bekerja cukup baik pada data yang linear, Jika pemisahan kelas mendekati </a:t>
            </a: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linear, hasilnya bisa sangat baik.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Tahan terhadap noise dalam batas tertentu, Lebih stabil dibanding beberapa model yang sangat kompleks (misalnya deep neural network).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53343" y="6303921"/>
            <a:ext cx="11252325" cy="350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-107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Kekurangan Logistic Regression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Terbatas pada hubungan yang hampir linear, Kalau pola data sangat non-linear dan kompleks, performanya sering kalah dari Random Forest, XGBoost, atau Neural Network.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idak optimal pada data yang sangat tidak seimbang (imbalanced), Cenderung bias ke kelas mayoritas (seperti kasus Adult vs Senior kamu).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Kurang fl</a:t>
            </a: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eksibel untuk pola fitur yang rumit, Tidak otomatis menangkap interaksi fitur (kecuali kamu buatkan sendiri f</a:t>
            </a: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itur gabungannya).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Performanya bisa turun jika banyak fitur yang saling berkorelasi (multikolinearitas), Koefisien bisa jadi sulit diinterpretasi dan model jadi kurang stabil.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38011"/>
            <a:ext cx="7434401" cy="4636363"/>
          </a:xfrm>
          <a:custGeom>
            <a:avLst/>
            <a:gdLst/>
            <a:ahLst/>
            <a:cxnLst/>
            <a:rect r="r" b="b" t="t" l="l"/>
            <a:pathLst>
              <a:path h="4636363" w="7434401">
                <a:moveTo>
                  <a:pt x="0" y="0"/>
                </a:moveTo>
                <a:lnTo>
                  <a:pt x="7434401" y="0"/>
                </a:lnTo>
                <a:lnTo>
                  <a:pt x="7434401" y="4636363"/>
                </a:lnTo>
                <a:lnTo>
                  <a:pt x="0" y="463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8492" y="9627378"/>
            <a:ext cx="735454" cy="437261"/>
          </a:xfrm>
          <a:custGeom>
            <a:avLst/>
            <a:gdLst/>
            <a:ahLst/>
            <a:cxnLst/>
            <a:rect r="r" b="b" t="t" l="l"/>
            <a:pathLst>
              <a:path h="437261" w="735454">
                <a:moveTo>
                  <a:pt x="0" y="0"/>
                </a:moveTo>
                <a:lnTo>
                  <a:pt x="735454" y="0"/>
                </a:lnTo>
                <a:lnTo>
                  <a:pt x="735454" y="437261"/>
                </a:lnTo>
                <a:lnTo>
                  <a:pt x="0" y="43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9276" y="915660"/>
            <a:ext cx="3045956" cy="705770"/>
          </a:xfrm>
          <a:custGeom>
            <a:avLst/>
            <a:gdLst/>
            <a:ahLst/>
            <a:cxnLst/>
            <a:rect r="r" b="b" t="t" l="l"/>
            <a:pathLst>
              <a:path h="705770" w="3045956">
                <a:moveTo>
                  <a:pt x="0" y="0"/>
                </a:moveTo>
                <a:lnTo>
                  <a:pt x="3045956" y="0"/>
                </a:lnTo>
                <a:lnTo>
                  <a:pt x="3045956" y="705770"/>
                </a:lnTo>
                <a:lnTo>
                  <a:pt x="0" y="705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502" y="4474548"/>
            <a:ext cx="3718383" cy="783252"/>
          </a:xfrm>
          <a:custGeom>
            <a:avLst/>
            <a:gdLst/>
            <a:ahLst/>
            <a:cxnLst/>
            <a:rect r="r" b="b" t="t" l="l"/>
            <a:pathLst>
              <a:path h="783252" w="3718383">
                <a:moveTo>
                  <a:pt x="0" y="0"/>
                </a:moveTo>
                <a:lnTo>
                  <a:pt x="3718382" y="0"/>
                </a:lnTo>
                <a:lnTo>
                  <a:pt x="3718382" y="783252"/>
                </a:lnTo>
                <a:lnTo>
                  <a:pt x="0" y="783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6752" r="0" b="-213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430412"/>
            <a:ext cx="8360576" cy="202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Cara kerja 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56369" y="3578607"/>
            <a:ext cx="9130656" cy="89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2. Nilai z tersebut kemudian dimasukkan ke dalam fungsi sigmoid untuk mengubahnya menjadi probabilitas antara 0 dan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9000" y="558048"/>
            <a:ext cx="9130656" cy="43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Menggabungkan seluruh fitur dalam bentuk persamaan linear.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9276" y="6672857"/>
            <a:ext cx="846611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3.  probabilitas dibandingkan dengan threshold atau nilai minimal, biasanya 0.5, untuk menentukan kelas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9276" y="7625992"/>
            <a:ext cx="8226885" cy="135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-1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4. Selama proses training, bobot (w) dan bias (b) akan disesuaikan agar prediksi model mendekati label sebenarnya, dengan cara meminimalkan cost function.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0056" y="1602380"/>
            <a:ext cx="8466119" cy="155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x : fitur input (BMI, tekanan darah, dll.)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 : bobot/koefisien yang menentukan pengaruh tiap fitur.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 : bias yang menggeser skor secara global.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z : skor total yang masuk ke sigmoid untuk jadi probabilitas.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0056" y="5315980"/>
            <a:ext cx="8466119" cy="116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y : Prediksi model dalam bentuk probabilitas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σ(z) : Fungsi sigmoid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10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z : Skor linear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42370"/>
            <a:ext cx="7195906" cy="4644630"/>
          </a:xfrm>
          <a:custGeom>
            <a:avLst/>
            <a:gdLst/>
            <a:ahLst/>
            <a:cxnLst/>
            <a:rect r="r" b="b" t="t" l="l"/>
            <a:pathLst>
              <a:path h="4644630" w="7195906">
                <a:moveTo>
                  <a:pt x="0" y="0"/>
                </a:moveTo>
                <a:lnTo>
                  <a:pt x="7195906" y="0"/>
                </a:lnTo>
                <a:lnTo>
                  <a:pt x="7195906" y="4644630"/>
                </a:lnTo>
                <a:lnTo>
                  <a:pt x="0" y="464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44660"/>
            <a:ext cx="7577855" cy="202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Hypothesis Function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920094"/>
            <a:ext cx="8115300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Hypothesis function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adalah fungsi yang digunakan untuk menghitung probabilitas bahwa sebuah data termasuk ke dalam kelas positif (misalnya kelas 1). 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Fungsi ini menggabungkan kombinasi linear dari fitur-fitur dengan fungsi sigmoid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Menghasilkan nilai antara 0 dan 1 → bisa diartikan sebagai probabilitas.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Dipakai untuk memutuskan kelas :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Jika hθ(x) ≥ 0.5h → data diprediksi sebagai kelas 1 (positif)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Jika hθ(x) &lt; 0.5h → data diprediksi sebagai kelas 0 (negatif)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716036"/>
            <a:ext cx="7195906" cy="4644630"/>
          </a:xfrm>
          <a:custGeom>
            <a:avLst/>
            <a:gdLst/>
            <a:ahLst/>
            <a:cxnLst/>
            <a:rect r="r" b="b" t="t" l="l"/>
            <a:pathLst>
              <a:path h="4644630" w="7195906">
                <a:moveTo>
                  <a:pt x="0" y="0"/>
                </a:moveTo>
                <a:lnTo>
                  <a:pt x="7195906" y="0"/>
                </a:lnTo>
                <a:lnTo>
                  <a:pt x="7195906" y="4644630"/>
                </a:lnTo>
                <a:lnTo>
                  <a:pt x="0" y="464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2925" y="2825160"/>
            <a:ext cx="5157405" cy="1800999"/>
          </a:xfrm>
          <a:custGeom>
            <a:avLst/>
            <a:gdLst/>
            <a:ahLst/>
            <a:cxnLst/>
            <a:rect r="r" b="b" t="t" l="l"/>
            <a:pathLst>
              <a:path h="1800999" w="5157405">
                <a:moveTo>
                  <a:pt x="0" y="0"/>
                </a:moveTo>
                <a:lnTo>
                  <a:pt x="5157405" y="0"/>
                </a:lnTo>
                <a:lnTo>
                  <a:pt x="5157405" y="1800998"/>
                </a:lnTo>
                <a:lnTo>
                  <a:pt x="0" y="180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4244" y="1451162"/>
            <a:ext cx="7577855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Rumus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2744" y="1451162"/>
            <a:ext cx="9411977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Hypothesis Function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5268" y="4106311"/>
            <a:ext cx="8115300" cy="372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hθ​(x) : fungsi hipotesa, menghitung probabilitas bahwa y = 1 (kelas positif) untuk suatu input x dengan parameter θ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θ : vektor parameter (isi bobot + bias,).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x : vektor fitur.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θTx : kombinasi linear antara parameter dan fitur / Hasil Regresi Linear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DAG47BDe7O0</dc:identifier>
  <dcterms:modified xsi:type="dcterms:W3CDTF">2011-08-01T06:04:30Z</dcterms:modified>
  <cp:revision>1</cp:revision>
  <dc:title>Data Analytics</dc:title>
</cp:coreProperties>
</file>